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269" r:id="rId11"/>
    <p:sldId id="290" r:id="rId12"/>
    <p:sldId id="273" r:id="rId13"/>
    <p:sldId id="298" r:id="rId14"/>
    <p:sldId id="274" r:id="rId15"/>
    <p:sldId id="257" r:id="rId16"/>
    <p:sldId id="294" r:id="rId17"/>
    <p:sldId id="268" r:id="rId18"/>
    <p:sldId id="264" r:id="rId19"/>
    <p:sldId id="265" r:id="rId20"/>
    <p:sldId id="286" r:id="rId21"/>
    <p:sldId id="289" r:id="rId22"/>
    <p:sldId id="271" r:id="rId23"/>
    <p:sldId id="285" r:id="rId24"/>
    <p:sldId id="280" r:id="rId25"/>
    <p:sldId id="293" r:id="rId26"/>
    <p:sldId id="277" r:id="rId27"/>
    <p:sldId id="291" r:id="rId28"/>
    <p:sldId id="292" r:id="rId29"/>
    <p:sldId id="281" r:id="rId30"/>
    <p:sldId id="283" r:id="rId31"/>
    <p:sldId id="261" r:id="rId32"/>
    <p:sldId id="276" r:id="rId33"/>
    <p:sldId id="279" r:id="rId34"/>
    <p:sldId id="29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6/10/2021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Cancel_Rates.html"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Travel_Rates_Adults_Kids.html"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investopedia.com/terms/o/occupancy-rate.asp" TargetMode="External"/><Relationship Id="rId2" Type="http://schemas.openxmlformats.org/officeDocument/2006/relationships/hyperlink" Target="https://www.investopedia.com/terms/a/average-daily-rate.asp"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a:t>Good</a:t>
            </a:r>
            <a:r>
              <a:rPr lang="de-DE" dirty="0"/>
              <a:t> Data </a:t>
            </a:r>
            <a:r>
              <a:rPr lang="de-DE" dirty="0" err="1"/>
              <a:t>Paints</a:t>
            </a:r>
            <a:r>
              <a:rPr lang="de-DE" dirty="0"/>
              <a:t> A Picture </a:t>
            </a:r>
            <a:br>
              <a:rPr lang="de-DE" dirty="0"/>
            </a:br>
            <a:r>
              <a:rPr lang="de-DE" dirty="0" err="1"/>
              <a:t>Of</a:t>
            </a:r>
            <a:r>
              <a:rPr lang="de-DE" dirty="0"/>
              <a:t> The World</a:t>
            </a:r>
            <a:r>
              <a:rPr lang="de-DE" dirty="0" smtClean="0"/>
              <a:t>.</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6671"/>
          <a:stretch/>
        </p:blipFill>
        <p:spPr>
          <a:xfrm>
            <a:off x="0" y="-3037973"/>
            <a:ext cx="12192000" cy="7619598"/>
          </a:xfrm>
          <a:prstGeom prst="rect">
            <a:avLst/>
          </a:prstGeom>
        </p:spPr>
      </p:pic>
    </p:spTree>
    <p:extLst>
      <p:ext uri="{BB962C8B-B14F-4D97-AF65-F5344CB8AC3E}">
        <p14:creationId xmlns:p14="http://schemas.microsoft.com/office/powerpoint/2010/main" val="4142317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kpi</a:t>
            </a:r>
            <a:r>
              <a:rPr lang="de-DE" dirty="0" smtClean="0"/>
              <a:t> s</a:t>
            </a:r>
            <a:endParaRPr lang="de-DE" dirty="0"/>
          </a:p>
        </p:txBody>
      </p:sp>
    </p:spTree>
    <p:extLst>
      <p:ext uri="{BB962C8B-B14F-4D97-AF65-F5344CB8AC3E}">
        <p14:creationId xmlns:p14="http://schemas.microsoft.com/office/powerpoint/2010/main" val="467470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164"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102" y="1458000"/>
            <a:ext cx="81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32" y="1458000"/>
            <a:ext cx="11475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begins</a:t>
            </a:r>
            <a:r>
              <a:rPr lang="de-DE" dirty="0" smtClean="0"/>
              <a:t> </a:t>
            </a:r>
            <a:r>
              <a:rPr lang="de-DE" dirty="0" err="1" smtClean="0"/>
              <a:t>Where</a:t>
            </a:r>
            <a:r>
              <a:rPr lang="de-DE" dirty="0" smtClean="0"/>
              <a:t> </a:t>
            </a:r>
            <a:r>
              <a:rPr lang="de-DE" dirty="0" err="1" smtClean="0"/>
              <a:t>the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237" t="-8982" r="237" b="14142"/>
          <a:stretch/>
        </p:blipFill>
        <p:spPr>
          <a:xfrm>
            <a:off x="-28875" y="-1624113"/>
            <a:ext cx="12192000" cy="6504121"/>
          </a:xfrm>
          <a:prstGeom prst="rect">
            <a:avLst/>
          </a:prstGeom>
        </p:spPr>
      </p:pic>
    </p:spTree>
    <p:extLst>
      <p:ext uri="{BB962C8B-B14F-4D97-AF65-F5344CB8AC3E}">
        <p14:creationId xmlns:p14="http://schemas.microsoft.com/office/powerpoint/2010/main" val="2921453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0586"/>
          <a:stretch/>
        </p:blipFill>
        <p:spPr>
          <a:xfrm>
            <a:off x="0" y="-98124"/>
            <a:ext cx="12192000" cy="4679749"/>
          </a:xfrm>
          <a:prstGeom prst="rect">
            <a:avLst/>
          </a:prstGeom>
        </p:spPr>
      </p:pic>
    </p:spTree>
    <p:extLst>
      <p:ext uri="{BB962C8B-B14F-4D97-AF65-F5344CB8AC3E}">
        <p14:creationId xmlns:p14="http://schemas.microsoft.com/office/powerpoint/2010/main" val="2455516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79" t="11419" r="79" b="26622"/>
          <a:stretch/>
        </p:blipFill>
        <p:spPr>
          <a:xfrm>
            <a:off x="-20402" y="-288758"/>
            <a:ext cx="12212401" cy="4908884"/>
          </a:xfrm>
          <a:prstGeom prst="rect">
            <a:avLst/>
          </a:prstGeom>
        </p:spPr>
      </p:pic>
    </p:spTree>
    <p:extLst>
      <p:ext uri="{BB962C8B-B14F-4D97-AF65-F5344CB8AC3E}">
        <p14:creationId xmlns:p14="http://schemas.microsoft.com/office/powerpoint/2010/main" val="2543804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23325" b="24180"/>
          <a:stretch/>
        </p:blipFill>
        <p:spPr>
          <a:xfrm>
            <a:off x="-1772" y="-665"/>
            <a:ext cx="12193772" cy="4572665"/>
          </a:xfrm>
          <a:prstGeom prst="rect">
            <a:avLst/>
          </a:prstGeom>
        </p:spPr>
      </p:pic>
    </p:spTree>
    <p:extLst>
      <p:ext uri="{BB962C8B-B14F-4D97-AF65-F5344CB8AC3E}">
        <p14:creationId xmlns:p14="http://schemas.microsoft.com/office/powerpoint/2010/main" val="1755633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b="7991"/>
          <a:stretch/>
        </p:blipFill>
        <p:spPr>
          <a:xfrm>
            <a:off x="-148856" y="-2976529"/>
            <a:ext cx="12340856" cy="7569792"/>
          </a:xfrm>
          <a:prstGeom prst="rect">
            <a:avLst/>
          </a:prstGeom>
        </p:spPr>
      </p:pic>
    </p:spTree>
    <p:extLst>
      <p:ext uri="{BB962C8B-B14F-4D97-AF65-F5344CB8AC3E}">
        <p14:creationId xmlns:p14="http://schemas.microsoft.com/office/powerpoint/2010/main" val="1740375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t="44759" b="2716"/>
          <a:stretch/>
        </p:blipFill>
        <p:spPr>
          <a:xfrm>
            <a:off x="-7133447" y="-3040912"/>
            <a:ext cx="19325448" cy="7612911"/>
          </a:xfrm>
          <a:prstGeom prst="rect">
            <a:avLst/>
          </a:prstGeom>
        </p:spPr>
      </p:pic>
    </p:spTree>
    <p:extLst>
      <p:ext uri="{BB962C8B-B14F-4D97-AF65-F5344CB8AC3E}">
        <p14:creationId xmlns:p14="http://schemas.microsoft.com/office/powerpoint/2010/main" val="49117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34112" t="16002" r="34112" b="31473"/>
          <a:stretch/>
        </p:blipFill>
        <p:spPr>
          <a:xfrm>
            <a:off x="-7133447" y="-3040912"/>
            <a:ext cx="19325448" cy="7612911"/>
          </a:xfrm>
          <a:prstGeom prst="rect">
            <a:avLst/>
          </a:prstGeom>
        </p:spPr>
      </p:pic>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spTree>
    <p:extLst>
      <p:ext uri="{BB962C8B-B14F-4D97-AF65-F5344CB8AC3E}">
        <p14:creationId xmlns:p14="http://schemas.microsoft.com/office/powerpoint/2010/main" val="749212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en-US" dirty="0"/>
              <a:t>What Is Revenue Per Available Room (RevPAR)?</a:t>
            </a:r>
          </a:p>
          <a:p>
            <a:r>
              <a:rPr lang="en-US" dirty="0"/>
              <a:t>Revenue per available room (RevPAR) is a metric used in the hospitality industry to measure hotel performance. The measurement is calculated by multiplying a hotel's </a:t>
            </a:r>
            <a:r>
              <a:rPr lang="en-US" u="sng" dirty="0">
                <a:hlinkClick r:id="rId2"/>
              </a:rPr>
              <a:t>average daily room rate</a:t>
            </a:r>
            <a:r>
              <a:rPr lang="en-US" dirty="0"/>
              <a:t> (ADR) by its </a:t>
            </a:r>
            <a:r>
              <a:rPr lang="en-US" u="sng" dirty="0">
                <a:hlinkClick r:id="rId3"/>
              </a:rPr>
              <a:t>occupancy rate</a:t>
            </a:r>
            <a:r>
              <a:rPr lang="en-US" dirty="0"/>
              <a:t>.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492944"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b="1" dirty="0" err="1" smtClean="0"/>
              <a:t>tourist</a:t>
            </a:r>
            <a:r>
              <a:rPr lang="de-DE" b="1" dirty="0" smtClean="0"/>
              <a:t> </a:t>
            </a:r>
            <a:r>
              <a:rPr lang="de-DE" b="1" dirty="0" err="1" smtClean="0"/>
              <a:t>arrivals</a:t>
            </a:r>
            <a:r>
              <a:rPr lang="de-DE" b="1" dirty="0" smtClean="0"/>
              <a:t> AT </a:t>
            </a:r>
            <a:r>
              <a:rPr lang="de-DE" b="1" dirty="0" err="1" smtClean="0"/>
              <a:t>accomodation</a:t>
            </a:r>
            <a:r>
              <a:rPr lang="de-DE" b="1" dirty="0" smtClean="0"/>
              <a:t> </a:t>
            </a:r>
            <a:r>
              <a:rPr lang="de-DE" b="1" dirty="0" err="1" smtClean="0"/>
              <a:t>providers</a:t>
            </a:r>
            <a:r>
              <a:rPr lang="de-DE" b="1" dirty="0" smtClean="0"/>
              <a:t> in </a:t>
            </a:r>
            <a:r>
              <a:rPr lang="de-DE" b="1" dirty="0"/>
              <a:t>Portugal </a:t>
            </a:r>
            <a:r>
              <a:rPr lang="de-DE" b="1" dirty="0" smtClean="0"/>
              <a:t>2009 -2019</a:t>
            </a:r>
            <a:r>
              <a:rPr lang="de-DE" sz="2000" b="1" dirty="0" smtClean="0"/>
              <a:t> IN Mio.</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93" y="0"/>
            <a:ext cx="9705814" cy="6858000"/>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47" y="520996"/>
            <a:ext cx="9705814" cy="6858000"/>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520</Words>
  <Application>Microsoft Office PowerPoint</Application>
  <PresentationFormat>Breitbild</PresentationFormat>
  <Paragraphs>195</Paragraphs>
  <Slides>34</Slides>
  <Notes>0</Notes>
  <HiddenSlides>10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34</vt:i4>
      </vt:variant>
    </vt:vector>
  </HeadingPairs>
  <TitlesOfParts>
    <vt:vector size="39" baseType="lpstr">
      <vt:lpstr>Arial</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2009 -2019 IN Mio.</vt:lpstr>
      <vt:lpstr>PowerPoint-Präsentation</vt:lpstr>
      <vt:lpstr>PowerPoint-Präsentation</vt:lpstr>
      <vt:lpstr>THE Beauty - of data</vt:lpstr>
      <vt:lpstr>THE Beauty - of data</vt:lpstr>
      <vt:lpstr>Possible kpi s</vt:lpstr>
      <vt:lpstr>Data structure</vt:lpstr>
      <vt:lpstr>CANCELLATion Rate per month in %</vt:lpstr>
      <vt:lpstr>Travel Rate (positive for no cancellation)</vt:lpstr>
      <vt:lpstr>PowerPoint-Präsentation</vt:lpstr>
      <vt:lpstr>Life begins Where the data ends</vt:lpstr>
      <vt:lpstr>Is „the machine“  a fortune teller?</vt:lpstr>
      <vt:lpstr>Is „the machine“  a fortune teller?</vt:lpstr>
      <vt:lpstr>Is „the machine“  a fortune teller?</vt:lpstr>
      <vt:lpstr>Is „the machine“  a fortune teller?</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PowerPoint-Präsentation</vt:lpstr>
      <vt:lpstr>The Problem:  imbalanced data</vt:lpstr>
      <vt:lpstr>PowerPoint-Präsentation</vt:lpstr>
      <vt:lpstr>Oversampling with smote</vt:lpstr>
      <vt:lpstr>Finally THE Miracle…</vt:lpstr>
      <vt:lpstr>PowerPoint-Präsentation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55</cp:revision>
  <dcterms:created xsi:type="dcterms:W3CDTF">2021-06-09T14:50:24Z</dcterms:created>
  <dcterms:modified xsi:type="dcterms:W3CDTF">2021-06-10T13:39:50Z</dcterms:modified>
</cp:coreProperties>
</file>